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36"/>
  </p:notesMasterIdLst>
  <p:handoutMasterIdLst>
    <p:handoutMasterId r:id="rId37"/>
  </p:handoutMasterIdLst>
  <p:sldIdLst>
    <p:sldId id="277" r:id="rId2"/>
    <p:sldId id="270" r:id="rId3"/>
    <p:sldId id="296" r:id="rId4"/>
    <p:sldId id="295" r:id="rId5"/>
    <p:sldId id="298" r:id="rId6"/>
    <p:sldId id="293" r:id="rId7"/>
    <p:sldId id="299" r:id="rId8"/>
    <p:sldId id="294" r:id="rId9"/>
    <p:sldId id="264" r:id="rId10"/>
    <p:sldId id="312" r:id="rId11"/>
    <p:sldId id="307" r:id="rId12"/>
    <p:sldId id="317" r:id="rId13"/>
    <p:sldId id="320" r:id="rId14"/>
    <p:sldId id="319" r:id="rId15"/>
    <p:sldId id="308" r:id="rId16"/>
    <p:sldId id="309" r:id="rId17"/>
    <p:sldId id="287" r:id="rId18"/>
    <p:sldId id="313" r:id="rId19"/>
    <p:sldId id="289" r:id="rId20"/>
    <p:sldId id="305" r:id="rId21"/>
    <p:sldId id="315" r:id="rId22"/>
    <p:sldId id="316" r:id="rId23"/>
    <p:sldId id="290" r:id="rId24"/>
    <p:sldId id="306" r:id="rId25"/>
    <p:sldId id="300" r:id="rId26"/>
    <p:sldId id="314" r:id="rId27"/>
    <p:sldId id="303" r:id="rId28"/>
    <p:sldId id="311" r:id="rId29"/>
    <p:sldId id="325" r:id="rId30"/>
    <p:sldId id="323" r:id="rId31"/>
    <p:sldId id="322" r:id="rId32"/>
    <p:sldId id="321" r:id="rId33"/>
    <p:sldId id="324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4F79EE-CC56-5E3E-3307-A9BA3D8E9043}" v="29" dt="2024-12-07T05:23:29.103"/>
    <p1510:client id="{449817F9-3840-5939-99B3-584985FF579E}" v="79" dt="2024-12-05T16:02:52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89025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6128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6644582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2029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7137332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38248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0CE0AD58-DFF5-B29C-01FE-B54D36869C4B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848667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5EBFF1F2-B876-F4AE-CA5E-6FF726347097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二等辺三角形 10">
            <a:extLst>
              <a:ext uri="{FF2B5EF4-FFF2-40B4-BE49-F238E27FC236}">
                <a16:creationId xmlns:a16="http://schemas.microsoft.com/office/drawing/2014/main" id="{EF87F48B-1CCD-2F52-DBB7-05D46A0DB8EE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68272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43677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BE0BB-D907-E8E8-F79C-6FEB26D3F527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6928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7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二等辺三角形 9">
            <a:extLst>
              <a:ext uri="{FF2B5EF4-FFF2-40B4-BE49-F238E27FC236}">
                <a16:creationId xmlns:a16="http://schemas.microsoft.com/office/drawing/2014/main" id="{29B4D714-DE7E-6E0A-4C3C-7A6AD84D7088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3A271C53-93EA-B053-CDF8-6D0A14E8DDA1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228BDE-1879-D1C2-0D0A-641515A0113D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1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二等辺三角形 11">
            <a:extLst>
              <a:ext uri="{FF2B5EF4-FFF2-40B4-BE49-F238E27FC236}">
                <a16:creationId xmlns:a16="http://schemas.microsoft.com/office/drawing/2014/main" id="{1614D56E-58AC-DE2D-C3EA-800AFBC352C1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AFDC092C-4E8D-53D2-65F6-41877313C274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2A11AFF2-5ACC-14C0-F7B4-0A1A53AED64B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80136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E249A74D-5869-8903-84BC-DCEDF25DC75E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79764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01C4F90-66CE-6301-18AC-08EA85A59F35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D8D5D503-721C-4C25-EF77-2D2766FE9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207DA3-30D3-0673-E107-2982F22C1680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12/6/2024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849619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662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762000"/>
            <a:ext cx="10363200" cy="1981200"/>
          </a:xfrm>
        </p:spPr>
        <p:txBody>
          <a:bodyPr>
            <a:normAutofit fontScale="90000"/>
          </a:bodyPr>
          <a:lstStyle/>
          <a:p>
            <a:r>
              <a:rPr lang="en-US" b="1"/>
              <a:t>AI system personalizes software interfaces in real time using user behavior and feedback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3048000"/>
            <a:ext cx="6400800" cy="1089024"/>
          </a:xfrm>
        </p:spPr>
        <p:txBody>
          <a:bodyPr/>
          <a:lstStyle/>
          <a:p>
            <a:r>
              <a:rPr lang="en-US" b="1"/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IT21324406 </a:t>
            </a:r>
            <a:r>
              <a:rPr lang="en-US" sz="1800">
                <a:solidFill>
                  <a:schemeClr val="tx1"/>
                </a:solidFill>
              </a:rPr>
              <a:t>|   Silva H.S.N |   24-25J-296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524B7-4648-F49D-1538-A9B6B9D45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36" y="1931914"/>
            <a:ext cx="8893258" cy="2225417"/>
          </a:xfrm>
        </p:spPr>
        <p:txBody>
          <a:bodyPr>
            <a:noAutofit/>
          </a:bodyPr>
          <a:lstStyle/>
          <a:p>
            <a:r>
              <a:rPr lang="en-US" sz="4800" b="1"/>
              <a:t>Software User Interface Personalization through User Feedback</a:t>
            </a:r>
          </a:p>
        </p:txBody>
      </p:sp>
    </p:spTree>
    <p:extLst>
      <p:ext uri="{BB962C8B-B14F-4D97-AF65-F5344CB8AC3E}">
        <p14:creationId xmlns:p14="http://schemas.microsoft.com/office/powerpoint/2010/main" val="322905456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771" y="714448"/>
            <a:ext cx="8911687" cy="779388"/>
          </a:xfrm>
        </p:spPr>
        <p:txBody>
          <a:bodyPr>
            <a:normAutofit fontScale="90000"/>
          </a:bodyPr>
          <a:lstStyle/>
          <a:p>
            <a:r>
              <a:rPr lang="en-US" b="1"/>
              <a:t>Challenges in Real-Time Personalization</a:t>
            </a:r>
            <a:endParaRPr lang="en-US">
              <a:solidFill>
                <a:srgbClr val="000000"/>
              </a:solidFill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88" y="1493836"/>
            <a:ext cx="11684000" cy="518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,Sans-Serif" charset="2"/>
            </a:pPr>
            <a:r>
              <a:rPr lang="en-US" sz="2800" b="1"/>
              <a:t>Current Issue:</a:t>
            </a:r>
            <a:endParaRPr lang="en-US" sz="2800">
              <a:solidFill>
                <a:srgbClr val="000000"/>
              </a:solidFill>
            </a:endParaRPr>
          </a:p>
          <a:p>
            <a:pPr lvl="1">
              <a:buFont typeface="Courier New,monospace" charset="2"/>
              <a:buChar char="o"/>
            </a:pPr>
            <a:r>
              <a:rPr lang="en-US" sz="2400"/>
              <a:t>Traditional Software Interfaces are static and fail.</a:t>
            </a:r>
            <a:endParaRPr lang="en-US" sz="2400">
              <a:solidFill>
                <a:srgbClr val="000000"/>
              </a:solidFill>
            </a:endParaRPr>
          </a:p>
          <a:p>
            <a:pPr lvl="1">
              <a:buFont typeface="Courier New,monospace" charset="2"/>
              <a:buChar char="o"/>
            </a:pPr>
            <a:r>
              <a:rPr lang="en-US" sz="2400"/>
              <a:t>Users have varied preferences.</a:t>
            </a:r>
          </a:p>
          <a:p>
            <a:pPr lvl="1">
              <a:buFont typeface="Courier New,monospace" charset="2"/>
              <a:buChar char="o"/>
            </a:pPr>
            <a:r>
              <a:rPr lang="en-US" sz="2400"/>
              <a:t>Real-time UI personalization.</a:t>
            </a:r>
            <a:endParaRPr lang="en-US" sz="240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400"/>
          </a:p>
          <a:p>
            <a:pPr>
              <a:buFont typeface="Wingdings 3,Sans-Serif" charset="2"/>
            </a:pPr>
            <a:r>
              <a:rPr lang="en-US" sz="2800" b="1"/>
              <a:t>Impact:</a:t>
            </a:r>
            <a:endParaRPr lang="en-US" sz="2800">
              <a:solidFill>
                <a:srgbClr val="000000"/>
              </a:solidFill>
            </a:endParaRPr>
          </a:p>
          <a:p>
            <a:pPr lvl="1">
              <a:buFont typeface="Courier New,monospace" charset="2"/>
              <a:buChar char="o"/>
            </a:pPr>
            <a:r>
              <a:rPr lang="en-US" sz="2400"/>
              <a:t>Reduced User Satisfaction.</a:t>
            </a:r>
            <a:endParaRPr lang="en-US" sz="2400">
              <a:solidFill>
                <a:srgbClr val="000000"/>
              </a:solidFill>
            </a:endParaRPr>
          </a:p>
          <a:p>
            <a:pPr marL="742950" indent="-285750">
              <a:lnSpc>
                <a:spcPct val="150000"/>
              </a:lnSpc>
            </a:pPr>
            <a:endParaRPr lang="en-US" sz="200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IT21324406 </a:t>
            </a:r>
            <a:r>
              <a:rPr lang="en-US" sz="1800">
                <a:solidFill>
                  <a:schemeClr val="tx1"/>
                </a:solidFill>
              </a:rPr>
              <a:t>|   Silva H.S.N |   24-25J-296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6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85" y="595448"/>
            <a:ext cx="4798828" cy="868362"/>
          </a:xfrm>
        </p:spPr>
        <p:txBody>
          <a:bodyPr>
            <a:normAutofit fontScale="90000"/>
          </a:bodyPr>
          <a:lstStyle/>
          <a:p>
            <a:r>
              <a:rPr lang="en-US" b="1">
                <a:ea typeface="+mj-lt"/>
                <a:cs typeface="+mj-lt"/>
              </a:rPr>
              <a:t>System Solution</a:t>
            </a:r>
            <a:br>
              <a:rPr lang="en-US" b="1"/>
            </a:b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561" y="1349256"/>
            <a:ext cx="8915400" cy="37776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UI personalization through User Feedback:</a:t>
            </a:r>
            <a:endParaRPr lang="en-US" sz="2800" b="1">
              <a:ea typeface="Cambria"/>
            </a:endParaRPr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Font Size and Color.</a:t>
            </a:r>
          </a:p>
          <a:p>
            <a:pPr lvl="1">
              <a:buFont typeface="Courier New"/>
              <a:buChar char="o"/>
            </a:pPr>
            <a:r>
              <a:rPr lang="en-US" sz="2400"/>
              <a:t>Font Alignment and Color Scheme.</a:t>
            </a:r>
          </a:p>
          <a:p>
            <a:pPr lvl="1">
              <a:buFont typeface="Courier New"/>
              <a:buChar char="o"/>
            </a:pPr>
            <a:endParaRPr lang="en-US" sz="1800"/>
          </a:p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Dynamic Adjustments:</a:t>
            </a:r>
            <a:endParaRPr lang="en-US" sz="28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Applies preferences by sending the user feedback.</a:t>
            </a:r>
            <a:endParaRPr lang="en-US" sz="24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Updates interface instantly.</a:t>
            </a:r>
            <a:endParaRPr lang="en-US" sz="2400"/>
          </a:p>
          <a:p>
            <a:pPr>
              <a:buFont typeface="Wingdings 3"/>
              <a:buChar char=""/>
            </a:pPr>
            <a:endParaRPr lang="en-US" sz="2000" b="1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chemeClr val="tx1"/>
                </a:solidFill>
              </a:rPr>
              <a:t>IT21324406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>
                <a:solidFill>
                  <a:schemeClr val="tx1"/>
                </a:solidFill>
              </a:rPr>
              <a:t>Silva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H.S.N.</a:t>
            </a:r>
            <a:r>
              <a:rPr lang="en-US" sz="1800">
                <a:solidFill>
                  <a:schemeClr val="tx1"/>
                </a:solidFill>
              </a:rPr>
              <a:t>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37791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85" y="595448"/>
            <a:ext cx="4798828" cy="868362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Tools &amp; Methods</a:t>
            </a: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561" y="1709661"/>
            <a:ext cx="8915400" cy="37776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/>
              <a:buChar char=""/>
            </a:pPr>
            <a:r>
              <a:rPr lang="en-US" sz="2800" b="1"/>
              <a:t>Machine Learning Model </a:t>
            </a:r>
            <a:endParaRPr lang="en-US" sz="28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Predicts optimal UI adjustments.</a:t>
            </a:r>
            <a:endParaRPr lang="en-US" sz="2400"/>
          </a:p>
          <a:p>
            <a:pPr lvl="1">
              <a:buFont typeface="Courier New"/>
              <a:buChar char="o"/>
            </a:pPr>
            <a:r>
              <a:rPr lang="en-US" sz="2400"/>
              <a:t>Based on user feedback.</a:t>
            </a:r>
            <a:endParaRPr lang="en-US"/>
          </a:p>
          <a:p>
            <a:pPr marL="457200" lvl="1" indent="0">
              <a:buNone/>
            </a:pPr>
            <a:endParaRPr lang="en-US" sz="2400">
              <a:ea typeface="Cambria"/>
            </a:endParaRPr>
          </a:p>
          <a:p>
            <a:pPr>
              <a:buFont typeface="Wingdings 3,Sans-Serif"/>
              <a:buChar char=""/>
            </a:pPr>
            <a:r>
              <a:rPr lang="en-US" sz="2800" b="1">
                <a:ea typeface="Cambria"/>
              </a:rPr>
              <a:t>Feedback Collection </a:t>
            </a:r>
            <a:endParaRPr lang="en-US" sz="2800">
              <a:solidFill>
                <a:srgbClr val="000000"/>
              </a:solidFill>
              <a:ea typeface="Cambria"/>
            </a:endParaRPr>
          </a:p>
          <a:p>
            <a:pPr lvl="1">
              <a:buFont typeface="Courier New,monospace"/>
              <a:buChar char="o"/>
            </a:pPr>
            <a:r>
              <a:rPr lang="en-US" sz="2400">
                <a:ea typeface="+mn-lt"/>
                <a:cs typeface="+mn-lt"/>
              </a:rPr>
              <a:t>Feedback form collects user preferences.</a:t>
            </a:r>
            <a:endParaRPr lang="en-US" sz="2400">
              <a:solidFill>
                <a:srgbClr val="000000"/>
              </a:solidFill>
              <a:ea typeface="Cambria"/>
            </a:endParaRPr>
          </a:p>
          <a:p>
            <a:pPr lvl="1">
              <a:buFont typeface="Courier New,monospace"/>
              <a:buChar char="o"/>
            </a:pPr>
            <a:endParaRPr lang="en-US" sz="2400">
              <a:ea typeface="Cambria"/>
            </a:endParaRPr>
          </a:p>
          <a:p>
            <a:pPr marL="0" indent="0">
              <a:buNone/>
            </a:pPr>
            <a:endParaRPr lang="en-US" sz="1600" b="1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IT21324406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>
                <a:solidFill>
                  <a:schemeClr val="tx1"/>
                </a:solidFill>
              </a:rPr>
              <a:t>Silva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H.S.N.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4469088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85" y="595448"/>
            <a:ext cx="4798828" cy="868362"/>
          </a:xfrm>
        </p:spPr>
        <p:txBody>
          <a:bodyPr>
            <a:normAutofit fontScale="90000"/>
          </a:bodyPr>
          <a:lstStyle/>
          <a:p>
            <a:r>
              <a:rPr lang="en-US" b="1">
                <a:ea typeface="+mj-lt"/>
                <a:cs typeface="+mj-lt"/>
              </a:rPr>
              <a:t>Future Developments</a:t>
            </a: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647" y="1139430"/>
            <a:ext cx="9865141" cy="481570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Persist Changes for Revisited Websites</a:t>
            </a:r>
            <a:r>
              <a:rPr lang="en-US" sz="2800">
                <a:ea typeface="+mn-lt"/>
                <a:cs typeface="+mn-lt"/>
              </a:rPr>
              <a:t>: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US" sz="2600">
                <a:ea typeface="+mn-lt"/>
                <a:cs typeface="+mn-lt"/>
              </a:rPr>
              <a:t>Save User Feedback.</a:t>
            </a:r>
          </a:p>
          <a:p>
            <a:pPr lvl="1">
              <a:buFont typeface="Courier New"/>
              <a:buChar char="o"/>
            </a:pPr>
            <a:r>
              <a:rPr lang="en-US" sz="2600">
                <a:ea typeface="+mn-lt"/>
                <a:cs typeface="+mn-lt"/>
              </a:rPr>
              <a:t>Reapply the saved settings.</a:t>
            </a:r>
          </a:p>
          <a:p>
            <a:pPr>
              <a:buFont typeface="Wingdings 3,Sans-Serif"/>
              <a:buChar char=""/>
            </a:pPr>
            <a:r>
              <a:rPr lang="en-US" sz="2800" b="1">
                <a:solidFill>
                  <a:srgbClr val="404040"/>
                </a:solidFill>
                <a:ea typeface="+mn-lt"/>
                <a:cs typeface="+mn-lt"/>
              </a:rPr>
              <a:t>Enhance UI Personalization:</a:t>
            </a:r>
          </a:p>
          <a:p>
            <a:pPr lvl="1">
              <a:buFont typeface="Courier New,monospace"/>
              <a:buChar char="o"/>
            </a:pPr>
            <a:r>
              <a:rPr lang="en-US" sz="2600">
                <a:ea typeface="+mn-lt"/>
                <a:cs typeface="+mn-lt"/>
              </a:rPr>
              <a:t>Expand the feedback category.</a:t>
            </a: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Wingdings 3,Sans-Serif"/>
              <a:buChar char=""/>
            </a:pPr>
            <a:r>
              <a:rPr lang="en-US" sz="2800" b="1">
                <a:ea typeface="Cambria"/>
              </a:rPr>
              <a:t>Improve model accuracy</a:t>
            </a:r>
            <a:endParaRPr lang="en-US" sz="2800">
              <a:solidFill>
                <a:srgbClr val="000000"/>
              </a:solidFill>
              <a:ea typeface="Cambria"/>
            </a:endParaRPr>
          </a:p>
          <a:p>
            <a:pPr>
              <a:buFont typeface="Wingdings 3,Sans-Serif"/>
              <a:buChar char=""/>
            </a:pPr>
            <a:r>
              <a:rPr lang="en-US" sz="2800" b="1">
                <a:solidFill>
                  <a:srgbClr val="404040"/>
                </a:solidFill>
                <a:ea typeface="Cambria"/>
              </a:rPr>
              <a:t>Testing</a:t>
            </a:r>
            <a:endParaRPr lang="en-US" sz="2800">
              <a:solidFill>
                <a:srgbClr val="000000"/>
              </a:solidFill>
              <a:ea typeface="Cambria"/>
            </a:endParaRPr>
          </a:p>
          <a:p>
            <a:pPr lvl="1">
              <a:buFont typeface="Courier New,monospace"/>
              <a:buChar char="o"/>
            </a:pPr>
            <a:r>
              <a:rPr lang="en-US" sz="2600">
                <a:solidFill>
                  <a:srgbClr val="404040"/>
                </a:solidFill>
                <a:ea typeface="Cambria"/>
              </a:rPr>
              <a:t>Test across various platforms.</a:t>
            </a:r>
            <a:endParaRPr lang="en-US"/>
          </a:p>
          <a:p>
            <a:pPr marL="0" indent="0">
              <a:buNone/>
            </a:pPr>
            <a:endParaRPr lang="en-US" sz="2800" b="1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IT21324406 </a:t>
            </a:r>
            <a:r>
              <a:rPr lang="en-US" sz="1800" b="1">
                <a:solidFill>
                  <a:schemeClr val="tx1"/>
                </a:solidFill>
              </a:rPr>
              <a:t>| </a:t>
            </a:r>
            <a:r>
              <a:rPr lang="en-US" b="1">
                <a:solidFill>
                  <a:schemeClr val="tx1"/>
                </a:solidFill>
              </a:rPr>
              <a:t>Silva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b="1">
                <a:solidFill>
                  <a:schemeClr val="tx1"/>
                </a:solidFill>
              </a:rPr>
              <a:t>H.S.N.</a:t>
            </a:r>
            <a:r>
              <a:rPr lang="en-US" sz="1800" b="1">
                <a:solidFill>
                  <a:schemeClr val="tx1"/>
                </a:solidFill>
              </a:rPr>
              <a:t> | 24-25J-296</a:t>
            </a:r>
          </a:p>
        </p:txBody>
      </p:sp>
    </p:spTree>
    <p:extLst>
      <p:ext uri="{BB962C8B-B14F-4D97-AF65-F5344CB8AC3E}">
        <p14:creationId xmlns:p14="http://schemas.microsoft.com/office/powerpoint/2010/main" val="396972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479" y="77431"/>
            <a:ext cx="7485321" cy="792162"/>
          </a:xfrm>
        </p:spPr>
        <p:txBody>
          <a:bodyPr>
            <a:normAutofit/>
          </a:bodyPr>
          <a:lstStyle/>
          <a:p>
            <a:r>
              <a:rPr lang="en-US" b="1"/>
              <a:t>System Diagram</a:t>
            </a:r>
          </a:p>
        </p:txBody>
      </p:sp>
      <p:pic>
        <p:nvPicPr>
          <p:cNvPr id="8" name="Content Placeholder 7" descr="A diagram of a computer flow&#10;&#10;Description automatically generated">
            <a:extLst>
              <a:ext uri="{FF2B5EF4-FFF2-40B4-BE49-F238E27FC236}">
                <a16:creationId xmlns:a16="http://schemas.microsoft.com/office/drawing/2014/main" id="{B5C49E2C-7E08-1D93-0F88-015806C32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25" y="953730"/>
            <a:ext cx="5569975" cy="537087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A87EE8-2430-48CE-B467-8BD3100BC4E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IT21324406</a:t>
            </a:r>
            <a:r>
              <a:rPr lang="en-US" sz="1800">
                <a:solidFill>
                  <a:schemeClr val="tx1"/>
                </a:solidFill>
              </a:rPr>
              <a:t>|   Silva H.S.N |   24-25J-296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559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08300"/>
            <a:ext cx="8915400" cy="377762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3500" b="1"/>
              <a:t>Technologies: </a:t>
            </a:r>
          </a:p>
          <a:p>
            <a:r>
              <a:rPr lang="en-US" sz="2800" b="1"/>
              <a:t>Collect User Feedback:</a:t>
            </a:r>
            <a:r>
              <a:rPr lang="en-US" sz="2800"/>
              <a:t> </a:t>
            </a:r>
            <a:r>
              <a:rPr lang="en-US" sz="2800" i="1"/>
              <a:t>In-App Surveys and Pop-Up Forms</a:t>
            </a:r>
            <a:endParaRPr lang="en-US" sz="2800" i="1">
              <a:ea typeface="Cambria"/>
            </a:endParaRPr>
          </a:p>
          <a:p>
            <a:r>
              <a:rPr lang="en-US" sz="2800" b="1"/>
              <a:t>Model Training: </a:t>
            </a:r>
            <a:r>
              <a:rPr lang="en-US" sz="2800" i="1"/>
              <a:t>Random Forest Classifiers</a:t>
            </a:r>
            <a:endParaRPr lang="en-US" sz="2800" i="1">
              <a:ea typeface="Cambri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/>
              <a:t>Programming Languages and Tools:</a:t>
            </a:r>
            <a:r>
              <a:rPr lang="en-US" sz="2800"/>
              <a:t> </a:t>
            </a:r>
            <a:r>
              <a:rPr lang="en-US" sz="2800" i="1"/>
              <a:t>React.js, Python, Flask API</a:t>
            </a:r>
            <a:endParaRPr lang="en-US" sz="2800" i="1">
              <a:ea typeface="Cambri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/>
              <a:t>Database:</a:t>
            </a:r>
            <a:r>
              <a:rPr lang="en-US" sz="2800" i="1"/>
              <a:t> MongoDB</a:t>
            </a:r>
            <a:endParaRPr lang="en-US" sz="2800" i="1">
              <a:ea typeface="Cambri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/>
              <a:t>Development Environment:</a:t>
            </a:r>
            <a:r>
              <a:rPr lang="en-US" sz="2800"/>
              <a:t> </a:t>
            </a:r>
            <a:r>
              <a:rPr lang="en-US" sz="2800" i="1"/>
              <a:t>Visual Studio Code</a:t>
            </a:r>
            <a:endParaRPr lang="en-US" sz="2800" i="1">
              <a:ea typeface="Cambri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/>
              <a:t>Version Control:</a:t>
            </a:r>
            <a:r>
              <a:rPr lang="en-US" sz="2800"/>
              <a:t> </a:t>
            </a:r>
            <a:r>
              <a:rPr lang="en-US" sz="2800" i="1"/>
              <a:t>Git and GitHub</a:t>
            </a:r>
            <a:endParaRPr lang="en-US" sz="2800" i="1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87EE8-2430-48CE-B467-8BD3100BC4E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IT21324406 </a:t>
            </a:r>
            <a:r>
              <a:rPr lang="en-US" sz="1800">
                <a:solidFill>
                  <a:schemeClr val="tx1"/>
                </a:solidFill>
              </a:rPr>
              <a:t>|   Silva H.S.N |   24-25J-296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216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IT21215360 | Rosa M.D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Software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589212" y="6216428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  Rosa M.D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7" name="Picture 6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5E370B7D-0AB6-C7E7-E52D-33C4C5DA96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52399"/>
            <a:ext cx="1981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0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35" y="1614119"/>
            <a:ext cx="8988057" cy="2070062"/>
          </a:xfrm>
        </p:spPr>
        <p:txBody>
          <a:bodyPr>
            <a:noAutofit/>
          </a:bodyPr>
          <a:lstStyle/>
          <a:p>
            <a:r>
              <a:rPr lang="en-US" sz="4800" b="1"/>
              <a:t>Software User Interface Personalization through User Behavior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9996191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312" y="715285"/>
            <a:ext cx="8920379" cy="868362"/>
          </a:xfrm>
        </p:spPr>
        <p:txBody>
          <a:bodyPr>
            <a:normAutofit fontScale="90000"/>
          </a:bodyPr>
          <a:lstStyle/>
          <a:p>
            <a:r>
              <a:rPr lang="en-US" b="1">
                <a:ea typeface="+mj-lt"/>
                <a:cs typeface="+mj-lt"/>
              </a:rPr>
              <a:t>Challenges in Real-Time  Personalization</a:t>
            </a: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611" y="1711194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Current Issue:</a:t>
            </a:r>
            <a:endParaRPr lang="en-US" sz="28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Systems struggle with personalization using limited initial user data.</a:t>
            </a:r>
            <a:endParaRPr lang="en-US" sz="24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Real-time adaptability is difficult.</a:t>
            </a:r>
            <a:endParaRPr lang="en-US" sz="2400"/>
          </a:p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Impact:</a:t>
            </a:r>
            <a:endParaRPr lang="en-US" sz="28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Lower user satisfaction and engagement.</a:t>
            </a:r>
            <a:endParaRPr lang="en-US" sz="2400"/>
          </a:p>
          <a:p>
            <a:pPr marL="0" indent="0">
              <a:lnSpc>
                <a:spcPct val="150000"/>
              </a:lnSpc>
              <a:buNone/>
            </a:pPr>
            <a:endParaRPr lang="en-US" sz="2000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2076129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046" y="2016"/>
            <a:ext cx="11635563" cy="1147431"/>
          </a:xfrm>
        </p:spPr>
        <p:txBody>
          <a:bodyPr>
            <a:normAutofit/>
          </a:bodyPr>
          <a:lstStyle/>
          <a:p>
            <a:r>
              <a:rPr lang="en-US" b="1">
                <a:latin typeface="Adobe Devanagari"/>
              </a:rPr>
              <a:t>Introduction to Overall Research Project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E81D569-ECFE-2B81-D144-3284380A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82" y="1367755"/>
            <a:ext cx="1064740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 eaLnBrk="0" fontAlgn="base" hangingPunct="0"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+mj-lt"/>
                <a:ea typeface="Calibri"/>
                <a:cs typeface="Calibri"/>
              </a:rPr>
              <a:t>Our project creates an AI for real-time interface personalization.</a:t>
            </a:r>
          </a:p>
          <a:p>
            <a:pPr marL="285750" indent="-285750" defTabSz="9144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>
                <a:latin typeface="+mj-lt"/>
                <a:ea typeface="Calibri"/>
                <a:cs typeface="Calibri"/>
              </a:rPr>
              <a:t>The Chrome Extension uses advanced AI for better interfaces.</a:t>
            </a:r>
            <a:endParaRPr lang="en-US" sz="3600"/>
          </a:p>
          <a:p>
            <a:pPr marL="285750" indent="-285750" defTabSz="9144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  <a:ea typeface="Calibri"/>
                <a:cs typeface="Calibri"/>
              </a:rPr>
              <a:t>It solves issues like limited data and poor adaptation.</a:t>
            </a:r>
            <a:endParaRPr lang="en-US" sz="3600" dirty="0"/>
          </a:p>
          <a:p>
            <a:pPr marL="285750" indent="-285750" defTabSz="9144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  <a:ea typeface="Calibri"/>
                <a:cs typeface="Calibri"/>
              </a:rPr>
              <a:t>The system improves personalization and efficiency.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85" y="595448"/>
            <a:ext cx="4798828" cy="868362"/>
          </a:xfrm>
        </p:spPr>
        <p:txBody>
          <a:bodyPr>
            <a:normAutofit fontScale="90000"/>
          </a:bodyPr>
          <a:lstStyle/>
          <a:p>
            <a:r>
              <a:rPr lang="en-US" b="1">
                <a:ea typeface="+mj-lt"/>
                <a:cs typeface="+mj-lt"/>
              </a:rPr>
              <a:t>System Solution</a:t>
            </a:r>
            <a:br>
              <a:rPr lang="en-US" b="1"/>
            </a:b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561" y="1349256"/>
            <a:ext cx="8915400" cy="37776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Tracks User Behavior:</a:t>
            </a:r>
            <a:endParaRPr lang="en-US" sz="2800" b="1">
              <a:ea typeface="Cambria"/>
            </a:endParaRPr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Zoom level.</a:t>
            </a:r>
            <a:endParaRPr lang="en-US" sz="24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Font size.</a:t>
            </a:r>
            <a:endParaRPr lang="en-US" sz="2400"/>
          </a:p>
          <a:p>
            <a:pPr lvl="1">
              <a:buFont typeface="Courier New"/>
              <a:buChar char="o"/>
            </a:pPr>
            <a:endParaRPr lang="en-US" sz="1800"/>
          </a:p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Dynamic Adjustments:</a:t>
            </a:r>
            <a:endParaRPr lang="en-US" sz="28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Applies preferences live.</a:t>
            </a:r>
            <a:endParaRPr lang="en-US" sz="24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Updates interface instantly.</a:t>
            </a:r>
            <a:endParaRPr lang="en-US" sz="2400"/>
          </a:p>
          <a:p>
            <a:pPr>
              <a:buFont typeface="Wingdings 3"/>
              <a:buChar char=""/>
            </a:pPr>
            <a:endParaRPr lang="en-US" sz="2000" b="1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609911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85" y="595448"/>
            <a:ext cx="4798828" cy="868362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Tools &amp; Methods</a:t>
            </a: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561" y="1349256"/>
            <a:ext cx="8915400" cy="37776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Neural Networks:</a:t>
            </a:r>
            <a:endParaRPr lang="en-US" sz="28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Predict UI changes.</a:t>
            </a:r>
            <a:endParaRPr lang="en-US" sz="24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Based on user behavior.</a:t>
            </a:r>
            <a:endParaRPr lang="en-US"/>
          </a:p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Probabilistic Models:</a:t>
            </a:r>
            <a:endParaRPr lang="en-US" sz="28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Handle limited data.</a:t>
            </a:r>
            <a:endParaRPr lang="en-US" sz="24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Make accurate predictions.</a:t>
            </a:r>
            <a:endParaRPr lang="en-US" sz="2400"/>
          </a:p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Q-Learning:</a:t>
            </a:r>
            <a:endParaRPr lang="en-US" sz="28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Learns from interactions.</a:t>
            </a:r>
            <a:endParaRPr lang="en-US" sz="2400"/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Improves over time.</a:t>
            </a:r>
            <a:endParaRPr lang="en-US" sz="2400"/>
          </a:p>
          <a:p>
            <a:pPr marL="0" indent="0">
              <a:buFont typeface="Wingdings 3"/>
              <a:buNone/>
            </a:pPr>
            <a:endParaRPr lang="en-US" sz="1600" b="1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404682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85" y="595448"/>
            <a:ext cx="4798828" cy="868362"/>
          </a:xfrm>
        </p:spPr>
        <p:txBody>
          <a:bodyPr>
            <a:normAutofit fontScale="90000"/>
          </a:bodyPr>
          <a:lstStyle/>
          <a:p>
            <a:r>
              <a:rPr lang="en-US" b="1">
                <a:ea typeface="+mj-lt"/>
                <a:cs typeface="+mj-lt"/>
              </a:rPr>
              <a:t>Future Developments</a:t>
            </a: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647" y="1139430"/>
            <a:ext cx="9865141" cy="481570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UI Enhancements: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US" sz="2600">
                <a:ea typeface="+mn-lt"/>
                <a:cs typeface="+mn-lt"/>
              </a:rPr>
              <a:t>Add font color and theme customization.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US" sz="2600">
                <a:ea typeface="+mn-lt"/>
                <a:cs typeface="+mn-lt"/>
              </a:rPr>
              <a:t>Refine interface for ease of use.</a:t>
            </a:r>
            <a:endParaRPr lang="en-US">
              <a:ea typeface="+mn-lt"/>
              <a:cs typeface="+mn-lt"/>
            </a:endParaRPr>
          </a:p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User-Specific Preferences: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US" sz="2600">
                <a:ea typeface="+mn-lt"/>
                <a:cs typeface="+mn-lt"/>
              </a:rPr>
              <a:t>Identify users individually.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sz="2600">
                <a:ea typeface="+mn-lt"/>
                <a:cs typeface="+mn-lt"/>
              </a:rPr>
              <a:t>Apply personalized settings for each user.</a:t>
            </a:r>
            <a:endParaRPr lang="en-US">
              <a:ea typeface="+mn-lt"/>
              <a:cs typeface="+mn-lt"/>
            </a:endParaRPr>
          </a:p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Comprehensive Testing: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US" sz="2600">
                <a:ea typeface="+mn-lt"/>
                <a:cs typeface="+mn-lt"/>
              </a:rPr>
              <a:t>Test across platforms and devices.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sz="2600">
                <a:ea typeface="+mn-lt"/>
                <a:cs typeface="+mn-lt"/>
              </a:rPr>
              <a:t>Ensure accessibility and reliability.</a:t>
            </a:r>
            <a:endParaRPr lang="en-US">
              <a:ea typeface="+mn-lt"/>
              <a:cs typeface="+mn-lt"/>
            </a:endParaRPr>
          </a:p>
          <a:p>
            <a:pPr>
              <a:buFont typeface="Wingdings 3"/>
              <a:buChar char=""/>
            </a:pPr>
            <a:endParaRPr lang="en-US" sz="2800"/>
          </a:p>
          <a:p>
            <a:pPr marL="0" indent="0">
              <a:buNone/>
            </a:pPr>
            <a:endParaRPr lang="en-US" sz="2800" b="1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015361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System </a:t>
            </a:r>
            <a:r>
              <a:rPr lang="en-US" b="1">
                <a:latin typeface="Adobe Devanagari"/>
              </a:rPr>
              <a:t>Diagram</a:t>
            </a:r>
            <a:endParaRPr lang="en-US" b="1"/>
          </a:p>
        </p:txBody>
      </p:sp>
      <p:pic>
        <p:nvPicPr>
          <p:cNvPr id="2" name="Content Placeholder 1" descr="A diagram of a computer&#10;&#10;Description automatically generated">
            <a:extLst>
              <a:ext uri="{FF2B5EF4-FFF2-40B4-BE49-F238E27FC236}">
                <a16:creationId xmlns:a16="http://schemas.microsoft.com/office/drawing/2014/main" id="{97DE0498-FD0C-2ABD-739E-29CAE1494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929" y="1729562"/>
            <a:ext cx="3326838" cy="425656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619686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79DB4-094C-168F-3CEB-723B8231E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026" y="1368055"/>
            <a:ext cx="8915400" cy="417150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b="1">
                <a:ea typeface="Cambria"/>
              </a:rPr>
              <a:t>Technologies: </a:t>
            </a:r>
            <a:endParaRPr lang="en-US">
              <a:ea typeface="Cambria"/>
            </a:endParaRPr>
          </a:p>
          <a:p>
            <a:pPr marL="0" indent="0">
              <a:buNone/>
            </a:pPr>
            <a:r>
              <a:rPr lang="en-US" sz="2800">
                <a:latin typeface="Arial"/>
                <a:ea typeface="Cambria"/>
                <a:cs typeface="Arial"/>
              </a:rPr>
              <a:t>•</a:t>
            </a:r>
            <a:r>
              <a:rPr lang="en-US" sz="2800" b="1">
                <a:ea typeface="Cambria"/>
              </a:rPr>
              <a:t>Probabilistic Models:</a:t>
            </a:r>
            <a:r>
              <a:rPr lang="en-US" sz="2800">
                <a:ea typeface="Cambria"/>
              </a:rPr>
              <a:t> </a:t>
            </a:r>
            <a:r>
              <a:rPr lang="en-US" sz="2800" i="1">
                <a:ea typeface="Cambria"/>
              </a:rPr>
              <a:t>Bayesian networks, Hidden Markov Models</a:t>
            </a:r>
            <a:endParaRPr lang="en-US" sz="2800">
              <a:ea typeface="Cambria"/>
            </a:endParaRPr>
          </a:p>
          <a:p>
            <a:pPr marL="0" indent="0">
              <a:buNone/>
            </a:pPr>
            <a:r>
              <a:rPr lang="en-US" sz="2800">
                <a:latin typeface="Arial"/>
                <a:ea typeface="Cambria"/>
                <a:cs typeface="Arial"/>
              </a:rPr>
              <a:t>•</a:t>
            </a:r>
            <a:r>
              <a:rPr lang="en-US" sz="2800" b="1">
                <a:ea typeface="Cambria"/>
              </a:rPr>
              <a:t>Reinforcement Learning:</a:t>
            </a:r>
            <a:r>
              <a:rPr lang="en-US" sz="2800">
                <a:ea typeface="Cambria"/>
              </a:rPr>
              <a:t> </a:t>
            </a:r>
            <a:r>
              <a:rPr lang="en-US" sz="2800" i="1">
                <a:ea typeface="Cambria"/>
              </a:rPr>
              <a:t>Q-learning algorithms</a:t>
            </a:r>
            <a:endParaRPr lang="en-US" sz="2800">
              <a:ea typeface="Cambria"/>
            </a:endParaRPr>
          </a:p>
          <a:p>
            <a:pPr marL="0" indent="0">
              <a:buNone/>
            </a:pPr>
            <a:r>
              <a:rPr lang="en-US" sz="2800">
                <a:latin typeface="Arial"/>
                <a:ea typeface="Cambria"/>
                <a:cs typeface="Arial"/>
              </a:rPr>
              <a:t>•</a:t>
            </a:r>
            <a:r>
              <a:rPr lang="en-US" sz="2800" b="1">
                <a:ea typeface="Cambria"/>
              </a:rPr>
              <a:t>AI Mechanisms for UI Adaptation:</a:t>
            </a:r>
            <a:r>
              <a:rPr lang="en-US" sz="2800">
                <a:ea typeface="Cambria"/>
              </a:rPr>
              <a:t> </a:t>
            </a:r>
            <a:r>
              <a:rPr lang="en-US" sz="2800" i="1">
                <a:ea typeface="Cambria"/>
              </a:rPr>
              <a:t>Neural networks</a:t>
            </a:r>
            <a:endParaRPr lang="en-US" sz="2800">
              <a:ea typeface="Cambria"/>
            </a:endParaRPr>
          </a:p>
          <a:p>
            <a:pPr marL="0" indent="0">
              <a:buNone/>
            </a:pPr>
            <a:r>
              <a:rPr lang="en-US" sz="2800">
                <a:latin typeface="Arial"/>
                <a:ea typeface="Cambria"/>
                <a:cs typeface="Arial"/>
              </a:rPr>
              <a:t>•</a:t>
            </a:r>
            <a:r>
              <a:rPr lang="en-US" sz="2800" b="1">
                <a:ea typeface="Cambria"/>
              </a:rPr>
              <a:t>Programming Languages and Tools:</a:t>
            </a:r>
            <a:r>
              <a:rPr lang="en-US" sz="2800">
                <a:ea typeface="Cambria"/>
              </a:rPr>
              <a:t> </a:t>
            </a:r>
            <a:r>
              <a:rPr lang="en-US" sz="2800" i="1">
                <a:ea typeface="Cambria"/>
              </a:rPr>
              <a:t>Python, TensorFlow, PyTorch</a:t>
            </a:r>
            <a:endParaRPr lang="en-US" sz="2800">
              <a:ea typeface="Cambria"/>
            </a:endParaRPr>
          </a:p>
          <a:p>
            <a:pPr marL="0" indent="0">
              <a:buNone/>
            </a:pPr>
            <a:r>
              <a:rPr lang="en-US" sz="2800">
                <a:latin typeface="Arial"/>
                <a:ea typeface="Cambria"/>
                <a:cs typeface="Arial"/>
              </a:rPr>
              <a:t>•</a:t>
            </a:r>
            <a:r>
              <a:rPr lang="en-US" sz="2800" b="1">
                <a:ea typeface="Cambria"/>
              </a:rPr>
              <a:t>Development Environment:</a:t>
            </a:r>
            <a:r>
              <a:rPr lang="en-US" sz="2800">
                <a:ea typeface="Cambria"/>
              </a:rPr>
              <a:t> </a:t>
            </a:r>
            <a:r>
              <a:rPr lang="en-US" sz="2800" i="1">
                <a:ea typeface="Cambria"/>
              </a:rPr>
              <a:t>Visual Studio Code</a:t>
            </a:r>
            <a:endParaRPr lang="en-US" sz="2800">
              <a:ea typeface="Cambria"/>
            </a:endParaRPr>
          </a:p>
          <a:p>
            <a:pPr marL="0" indent="0">
              <a:buNone/>
            </a:pPr>
            <a:r>
              <a:rPr lang="en-US" sz="2800">
                <a:latin typeface="Arial"/>
                <a:ea typeface="Cambria"/>
                <a:cs typeface="Arial"/>
              </a:rPr>
              <a:t>•</a:t>
            </a:r>
            <a:r>
              <a:rPr lang="en-US" sz="2800" b="1">
                <a:ea typeface="Cambria"/>
              </a:rPr>
              <a:t>Version Control:</a:t>
            </a:r>
            <a:r>
              <a:rPr lang="en-US" sz="2800">
                <a:ea typeface="Cambria"/>
              </a:rPr>
              <a:t> </a:t>
            </a:r>
            <a:r>
              <a:rPr lang="en-US" sz="2800" i="1">
                <a:ea typeface="Cambria"/>
              </a:rPr>
              <a:t>Git and GitHub</a:t>
            </a:r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349193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IT17117210 | SaNDUN Geemal H.L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Information Technology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589212" y="615263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  Sandun Geemal H.L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2" name="Picture 1" descr="A person in a white shirt&#10;&#10;Description automatically generated">
            <a:extLst>
              <a:ext uri="{FF2B5EF4-FFF2-40B4-BE49-F238E27FC236}">
                <a16:creationId xmlns:a16="http://schemas.microsoft.com/office/drawing/2014/main" id="{477BE4B3-8729-E053-98EA-30A0A7F2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767" y="126023"/>
            <a:ext cx="2339250" cy="23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5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144" y="1958625"/>
            <a:ext cx="9611833" cy="2145542"/>
          </a:xfrm>
        </p:spPr>
        <p:txBody>
          <a:bodyPr>
            <a:noAutofit/>
          </a:bodyPr>
          <a:lstStyle/>
          <a:p>
            <a:r>
              <a:rPr lang="en-US" sz="4800" b="1"/>
              <a:t>Improving Browsing Experience for Users with Visual Disabilities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Sandun </a:t>
            </a:r>
            <a:r>
              <a:rPr lang="en-US" sz="1800" err="1">
                <a:solidFill>
                  <a:schemeClr val="tx1"/>
                </a:solidFill>
              </a:rPr>
              <a:t>Geemal</a:t>
            </a:r>
            <a:r>
              <a:rPr lang="en-US" sz="1800">
                <a:solidFill>
                  <a:schemeClr val="tx1"/>
                </a:solidFill>
              </a:rPr>
              <a:t> H.L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92744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Adobe Devanagari"/>
              </a:rPr>
              <a:t>Specific and Sub Objectives</a:t>
            </a:r>
            <a:endParaRPr lang="en-US" sz="4000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128" y="1540189"/>
            <a:ext cx="8915400" cy="377762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sz="2100">
                <a:ea typeface="+mn-lt"/>
                <a:cs typeface="+mn-lt"/>
              </a:rPr>
              <a:t>Develop Interactive Tests for Visual Impairments</a:t>
            </a:r>
          </a:p>
          <a:p>
            <a:pPr lvl="1">
              <a:lnSpc>
                <a:spcPct val="160000"/>
              </a:lnSpc>
              <a:buFont typeface="Courier New" pitchFamily="34" charset="0"/>
              <a:buChar char="o"/>
            </a:pPr>
            <a:r>
              <a:rPr lang="en-US" sz="2100">
                <a:ea typeface="+mn-lt"/>
                <a:cs typeface="+mn-lt"/>
              </a:rPr>
              <a:t>Apply machine learning models trained on the dataset to analyze user responses in real-time.</a:t>
            </a:r>
          </a:p>
          <a:p>
            <a:pPr>
              <a:lnSpc>
                <a:spcPct val="160000"/>
              </a:lnSpc>
            </a:pPr>
            <a:r>
              <a:rPr lang="en-US" sz="2100">
                <a:ea typeface="+mn-lt"/>
                <a:cs typeface="+mn-lt"/>
              </a:rPr>
              <a:t>Dynamic Adjustment of Browser Settings</a:t>
            </a:r>
            <a:endParaRPr lang="en-US" sz="2100">
              <a:ea typeface="Cambria"/>
            </a:endParaRPr>
          </a:p>
          <a:p>
            <a:pPr lvl="1">
              <a:lnSpc>
                <a:spcPct val="160000"/>
              </a:lnSpc>
              <a:buFont typeface="Courier New" pitchFamily="34" charset="0"/>
              <a:buChar char="o"/>
            </a:pPr>
            <a:r>
              <a:rPr lang="en-US" sz="2100">
                <a:ea typeface="+mn-lt"/>
                <a:cs typeface="+mn-lt"/>
              </a:rPr>
              <a:t>Dynamically adjust text sizes, contrast settings, and color schemes based on user test results</a:t>
            </a:r>
          </a:p>
          <a:p>
            <a:pPr>
              <a:lnSpc>
                <a:spcPct val="160000"/>
              </a:lnSpc>
            </a:pPr>
            <a:r>
              <a:rPr lang="en-US" sz="2100">
                <a:ea typeface="+mn-lt"/>
                <a:cs typeface="+mn-lt"/>
              </a:rPr>
              <a:t>Develop Customizable User Interface </a:t>
            </a:r>
          </a:p>
          <a:p>
            <a:pPr lvl="1">
              <a:lnSpc>
                <a:spcPct val="160000"/>
              </a:lnSpc>
              <a:buFont typeface="Courier New" pitchFamily="34" charset="0"/>
              <a:buChar char="o"/>
            </a:pPr>
            <a:r>
              <a:rPr lang="en-US" sz="2100">
                <a:ea typeface="+mn-lt"/>
                <a:cs typeface="+mn-lt"/>
              </a:rPr>
              <a:t>Allows users to customize their browser settings based on their accessibility preferences.</a:t>
            </a:r>
          </a:p>
          <a:p>
            <a:pPr>
              <a:lnSpc>
                <a:spcPct val="160000"/>
              </a:lnSpc>
            </a:pPr>
            <a:r>
              <a:rPr lang="en-US" sz="2100">
                <a:ea typeface="+mn-lt"/>
                <a:cs typeface="+mn-lt"/>
              </a:rPr>
              <a:t>Implement Real-Time Adaptation</a:t>
            </a:r>
            <a:endParaRPr lang="en-US" sz="2100">
              <a:ea typeface="Cambria"/>
            </a:endParaRPr>
          </a:p>
          <a:p>
            <a:pPr lvl="1">
              <a:lnSpc>
                <a:spcPct val="160000"/>
              </a:lnSpc>
              <a:buFont typeface="Courier New" pitchFamily="34" charset="0"/>
              <a:buChar char="o"/>
            </a:pPr>
            <a:r>
              <a:rPr lang="en-US" sz="2100">
                <a:ea typeface="+mn-lt"/>
                <a:cs typeface="+mn-lt"/>
              </a:rPr>
              <a:t>ensuring immediate application of changes without requiring page reloads</a:t>
            </a:r>
            <a:endParaRPr lang="en-US" sz="2100">
              <a:ea typeface="Cambria"/>
            </a:endParaRPr>
          </a:p>
          <a:p>
            <a:endParaRPr lang="en-US">
              <a:highlight>
                <a:srgbClr val="FFFF00"/>
              </a:highlight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Sandun </a:t>
            </a:r>
            <a:r>
              <a:rPr lang="en-US" sz="1800" err="1">
                <a:solidFill>
                  <a:schemeClr val="tx1"/>
                </a:solidFill>
              </a:rPr>
              <a:t>Geemal</a:t>
            </a:r>
            <a:r>
              <a:rPr lang="en-US" sz="1800">
                <a:solidFill>
                  <a:schemeClr val="tx1"/>
                </a:solidFill>
              </a:rPr>
              <a:t> H.L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052721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35" y="184918"/>
            <a:ext cx="7561168" cy="630532"/>
          </a:xfrm>
        </p:spPr>
        <p:txBody>
          <a:bodyPr>
            <a:normAutofit fontScale="90000"/>
          </a:bodyPr>
          <a:lstStyle/>
          <a:p>
            <a:r>
              <a:rPr lang="en-US" sz="4000" b="1">
                <a:latin typeface="Adobe Devanagari"/>
              </a:rPr>
              <a:t>System Diagram</a:t>
            </a:r>
            <a:endParaRPr lang="en-US" b="1"/>
          </a:p>
        </p:txBody>
      </p:sp>
      <p:pic>
        <p:nvPicPr>
          <p:cNvPr id="8" name="Content Placeholder 7" descr="A diagram of a computer&#10;&#10;Description automatically generated">
            <a:extLst>
              <a:ext uri="{FF2B5EF4-FFF2-40B4-BE49-F238E27FC236}">
                <a16:creationId xmlns:a16="http://schemas.microsoft.com/office/drawing/2014/main" id="{44AE82E0-6C52-8047-5680-93AF61446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967" y="970080"/>
            <a:ext cx="4476307" cy="538773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Sandun </a:t>
            </a:r>
            <a:r>
              <a:rPr lang="en-US" sz="1800" err="1">
                <a:solidFill>
                  <a:schemeClr val="tx1"/>
                </a:solidFill>
              </a:rPr>
              <a:t>Geemal</a:t>
            </a:r>
            <a:r>
              <a:rPr lang="en-US" sz="1800">
                <a:solidFill>
                  <a:schemeClr val="tx1"/>
                </a:solidFill>
              </a:rPr>
              <a:t> H.L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7170853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08300"/>
            <a:ext cx="8915400" cy="377762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b="1" dirty="0"/>
              <a:t>Technologies: </a:t>
            </a:r>
          </a:p>
          <a:p>
            <a:r>
              <a:rPr lang="en-US" sz="2800" b="1" dirty="0"/>
              <a:t>Collect User data:</a:t>
            </a:r>
            <a:r>
              <a:rPr lang="en-US" sz="2800" dirty="0"/>
              <a:t> </a:t>
            </a:r>
            <a:r>
              <a:rPr lang="en-US" sz="2800" i="1" dirty="0"/>
              <a:t>In-App Surveys and Pop-Up Forms</a:t>
            </a:r>
            <a:endParaRPr lang="en-US" sz="2800" i="1" dirty="0">
              <a:ea typeface="Cambria"/>
            </a:endParaRPr>
          </a:p>
          <a:p>
            <a:r>
              <a:rPr lang="en-US" sz="2800" b="1"/>
              <a:t>Model Training: </a:t>
            </a:r>
            <a:r>
              <a:rPr lang="en-US" sz="2600" i="1"/>
              <a:t>support vector machine , </a:t>
            </a:r>
            <a:r>
              <a:rPr lang="en-US" sz="2800" i="1"/>
              <a:t>Random Forest Classifiers, </a:t>
            </a:r>
            <a:r>
              <a:rPr lang="en-US" sz="2800" i="1">
                <a:solidFill>
                  <a:srgbClr val="404040"/>
                </a:solidFill>
                <a:ea typeface="+mn-lt"/>
                <a:cs typeface="+mn-lt"/>
              </a:rPr>
              <a:t>Decision Tree Classifier</a:t>
            </a:r>
            <a:endParaRPr lang="en-US" sz="2800" i="1">
              <a:solidFill>
                <a:srgbClr val="404040"/>
              </a:solidFill>
              <a:ea typeface="Cambria"/>
              <a:cs typeface="+mn-lt"/>
            </a:endParaRPr>
          </a:p>
          <a:p>
            <a:r>
              <a:rPr lang="en-US" sz="2800" b="1" dirty="0"/>
              <a:t>Programming Languages and Tools:</a:t>
            </a:r>
            <a:r>
              <a:rPr lang="en-US" sz="2800" dirty="0"/>
              <a:t> </a:t>
            </a:r>
            <a:r>
              <a:rPr lang="en-US" sz="2800" i="1" dirty="0"/>
              <a:t>React.js, Python</a:t>
            </a:r>
            <a:endParaRPr lang="en-US" sz="2800" i="1" dirty="0">
              <a:ea typeface="Cambria"/>
            </a:endParaRPr>
          </a:p>
          <a:p>
            <a:r>
              <a:rPr lang="en-US" sz="2800" b="1" dirty="0"/>
              <a:t>Database:</a:t>
            </a:r>
            <a:r>
              <a:rPr lang="en-US" sz="2800" i="1" dirty="0"/>
              <a:t> MongoDB</a:t>
            </a:r>
            <a:endParaRPr lang="en-US" sz="2800" i="1">
              <a:ea typeface="Cambria"/>
            </a:endParaRPr>
          </a:p>
          <a:p>
            <a:pPr marL="457200" indent="-457200"/>
            <a:r>
              <a:rPr lang="en-US" sz="2800" b="1" dirty="0"/>
              <a:t>Development Environment:</a:t>
            </a:r>
            <a:r>
              <a:rPr lang="en-US" sz="2800" dirty="0"/>
              <a:t> </a:t>
            </a:r>
            <a:r>
              <a:rPr lang="en-US" sz="2800" i="1"/>
              <a:t>Visual Studio Code</a:t>
            </a:r>
            <a:endParaRPr lang="en-US" sz="2800" i="1">
              <a:ea typeface="Cambria"/>
            </a:endParaRPr>
          </a:p>
          <a:p>
            <a:pPr marL="457200" indent="-457200"/>
            <a:r>
              <a:rPr lang="en-US" sz="2800" b="1"/>
              <a:t>Version Control:</a:t>
            </a:r>
            <a:r>
              <a:rPr lang="en-US" sz="2800" dirty="0"/>
              <a:t> </a:t>
            </a:r>
            <a:r>
              <a:rPr lang="en-US" sz="2800" i="1"/>
              <a:t>Git and GitHub</a:t>
            </a:r>
            <a:endParaRPr lang="en-US" sz="2800" i="1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87EE8-2430-48CE-B467-8BD3100BC4E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IT21324406 </a:t>
            </a:r>
            <a:r>
              <a:rPr lang="en-US" sz="1800">
                <a:solidFill>
                  <a:schemeClr val="tx1"/>
                </a:solidFill>
              </a:rPr>
              <a:t>|   Silva H.S.N |   24-25J-296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287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301" y="18968"/>
            <a:ext cx="9638727" cy="946918"/>
          </a:xfrm>
        </p:spPr>
        <p:txBody>
          <a:bodyPr>
            <a:normAutofit/>
          </a:bodyPr>
          <a:lstStyle/>
          <a:p>
            <a:r>
              <a:rPr lang="en-US" b="1">
                <a:latin typeface="Adobe Devanagari"/>
              </a:rPr>
              <a:t>Overall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745524"/>
            <a:ext cx="8534400" cy="704959"/>
          </a:xfrm>
        </p:spPr>
        <p:txBody>
          <a:bodyPr>
            <a:normAutofit/>
          </a:bodyPr>
          <a:lstStyle/>
          <a:p>
            <a:pPr algn="l"/>
            <a:r>
              <a:rPr lang="en-US" b="1" u="sng"/>
              <a:t>Problem Statement</a:t>
            </a:r>
          </a:p>
          <a:p>
            <a:pPr algn="l"/>
            <a:endParaRPr lang="en-US" sz="1600" b="1" u="sng"/>
          </a:p>
          <a:p>
            <a:pPr algn="l"/>
            <a:endParaRPr lang="en-US" sz="1400" b="1" u="sng">
              <a:solidFill>
                <a:schemeClr val="tx1"/>
              </a:solidFill>
            </a:endParaRPr>
          </a:p>
          <a:p>
            <a:pPr algn="l"/>
            <a:endParaRPr lang="en-US" sz="2000" b="1" u="sng"/>
          </a:p>
          <a:p>
            <a:pPr algn="l"/>
            <a:endParaRPr lang="en-US" sz="2000" b="1" u="sng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E81D569-ECFE-2B81-D144-3284380A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038" y="1100814"/>
            <a:ext cx="101346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9144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Limited history makes personalization harder for new users.</a:t>
            </a:r>
            <a:endParaRPr lang="en-US" sz="2800"/>
          </a:p>
          <a:p>
            <a:pPr marL="285750" indent="-285750" defTabSz="9144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This leads to less relevant interface recommendations.</a:t>
            </a:r>
            <a:endParaRPr lang="en-US" sz="2800"/>
          </a:p>
          <a:p>
            <a:pPr marL="285750" indent="-285750" defTabSz="9144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Smart techniques are needed to work with minimal data.</a:t>
            </a:r>
            <a:endParaRPr lang="en-US" sz="2800"/>
          </a:p>
          <a:p>
            <a:pPr marL="285750" indent="-285750" defTabSz="9144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Customization should adapt to user actions and context.</a:t>
            </a:r>
            <a:endParaRPr lang="en-US" sz="2800"/>
          </a:p>
          <a:p>
            <a:pPr marL="285750" indent="-285750" defTabSz="9144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Lack of these features reduces responsiveness and tailoring.</a:t>
            </a:r>
            <a:endParaRPr lang="en-US" sz="2800"/>
          </a:p>
          <a:p>
            <a:pPr marL="285750" indent="-285750" defTabSz="9144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Better integration is needed for effective personalization.</a:t>
            </a:r>
            <a:endParaRPr lang="en-US" sz="2800"/>
          </a:p>
          <a:p>
            <a:pPr marL="0" marR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107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85" y="595448"/>
            <a:ext cx="4798828" cy="868362"/>
          </a:xfrm>
        </p:spPr>
        <p:txBody>
          <a:bodyPr>
            <a:normAutofit fontScale="90000"/>
          </a:bodyPr>
          <a:lstStyle/>
          <a:p>
            <a:r>
              <a:rPr lang="en-US" b="1">
                <a:ea typeface="+mj-lt"/>
                <a:cs typeface="+mj-lt"/>
              </a:rPr>
              <a:t>System Solution</a:t>
            </a:r>
            <a:br>
              <a:rPr lang="en-US" b="1"/>
            </a:b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561" y="1349256"/>
            <a:ext cx="8915400" cy="37776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Predicts color blindness according to user:</a:t>
            </a:r>
            <a:endParaRPr lang="en-US" sz="2800" b="1">
              <a:ea typeface="Cambria"/>
            </a:endParaRPr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Recognize which color blind group user belong to.</a:t>
            </a:r>
            <a:endParaRPr lang="en-US" sz="2400"/>
          </a:p>
          <a:p>
            <a:pPr lvl="1">
              <a:buFont typeface="Courier New"/>
              <a:buChar char="o"/>
            </a:pPr>
            <a:endParaRPr lang="en-US" sz="2400"/>
          </a:p>
          <a:p>
            <a:pPr lvl="1">
              <a:buFont typeface="Courier New"/>
              <a:buChar char="o"/>
            </a:pPr>
            <a:endParaRPr lang="en-US" sz="1800"/>
          </a:p>
          <a:p>
            <a:pPr marL="0" indent="0">
              <a:buNone/>
            </a:pPr>
            <a:endParaRPr lang="en-US" sz="2800" b="1"/>
          </a:p>
          <a:p>
            <a:pPr>
              <a:buFont typeface="Wingdings 3"/>
              <a:buChar char=""/>
            </a:pPr>
            <a:endParaRPr lang="en-US" sz="2000" b="1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62629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85" y="595448"/>
            <a:ext cx="4798828" cy="868362"/>
          </a:xfrm>
        </p:spPr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Tools &amp; Methods</a:t>
            </a: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561" y="1349256"/>
            <a:ext cx="8915400" cy="37776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,Sans-Serif"/>
              <a:buChar char=""/>
            </a:pPr>
            <a:r>
              <a:rPr lang="en-US" sz="2800" b="1">
                <a:ea typeface="+mn-lt"/>
                <a:cs typeface="+mn-lt"/>
              </a:rPr>
              <a:t>Machine Learning Model </a:t>
            </a:r>
            <a:endParaRPr lang="en-US" sz="2800">
              <a:solidFill>
                <a:srgbClr val="000000"/>
              </a:solidFill>
            </a:endParaRPr>
          </a:p>
          <a:p>
            <a:pPr lvl="1">
              <a:buFont typeface="Courier New,monospace"/>
              <a:buChar char="o"/>
            </a:pPr>
            <a:r>
              <a:rPr lang="en-US" sz="2400">
                <a:ea typeface="+mn-lt"/>
                <a:cs typeface="+mn-lt"/>
              </a:rPr>
              <a:t>Predicts color blindness.</a:t>
            </a:r>
            <a:endParaRPr lang="en-US" sz="2400">
              <a:solidFill>
                <a:srgbClr val="000000"/>
              </a:solidFill>
            </a:endParaRPr>
          </a:p>
          <a:p>
            <a:pPr lvl="1">
              <a:buFont typeface="Courier New,monospace"/>
              <a:buChar char="o"/>
            </a:pPr>
            <a:r>
              <a:rPr lang="en-US" sz="2400">
                <a:ea typeface="+mn-lt"/>
                <a:cs typeface="+mn-lt"/>
              </a:rPr>
              <a:t>Based on user interaction with quiz.</a:t>
            </a:r>
            <a:endParaRPr lang="en-US" sz="2400">
              <a:solidFill>
                <a:srgbClr val="000000"/>
              </a:solidFill>
            </a:endParaRPr>
          </a:p>
          <a:p>
            <a:pPr>
              <a:buFont typeface="Wingdings 3"/>
              <a:buChar char=""/>
            </a:pPr>
            <a:endParaRPr lang="en-US" sz="2800" b="1">
              <a:solidFill>
                <a:srgbClr val="404040"/>
              </a:solidFill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692301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85" y="595448"/>
            <a:ext cx="4798828" cy="868362"/>
          </a:xfrm>
        </p:spPr>
        <p:txBody>
          <a:bodyPr>
            <a:normAutofit fontScale="90000"/>
          </a:bodyPr>
          <a:lstStyle/>
          <a:p>
            <a:r>
              <a:rPr lang="en-US" b="1">
                <a:ea typeface="+mj-lt"/>
                <a:cs typeface="+mj-lt"/>
              </a:rPr>
              <a:t>Future Developments</a:t>
            </a: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647" y="1139430"/>
            <a:ext cx="9865141" cy="481570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,Sans-Serif"/>
              <a:buChar char=""/>
            </a:pPr>
            <a:r>
              <a:rPr lang="en-US" sz="2800" b="1" dirty="0">
                <a:ea typeface="Cambria"/>
              </a:rPr>
              <a:t>System support for short </a:t>
            </a:r>
            <a:r>
              <a:rPr lang="en-US" sz="2800" b="1">
                <a:ea typeface="Cambria"/>
              </a:rPr>
              <a:t>sightedness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b="1">
                <a:ea typeface="Cambria"/>
              </a:rPr>
              <a:t>users:</a:t>
            </a:r>
            <a:endParaRPr lang="en-US" sz="2800">
              <a:solidFill>
                <a:srgbClr val="000000"/>
              </a:solidFill>
              <a:ea typeface="Cambria"/>
            </a:endParaRPr>
          </a:p>
          <a:p>
            <a:pPr lvl="1">
              <a:buFont typeface="Courier New,monospace"/>
              <a:buChar char="o"/>
            </a:pPr>
            <a:r>
              <a:rPr lang="en-US" sz="2600" dirty="0">
                <a:ea typeface="Cambria"/>
              </a:rPr>
              <a:t>Add pop up </a:t>
            </a:r>
            <a:r>
              <a:rPr lang="en-US" sz="2600">
                <a:ea typeface="Cambria"/>
              </a:rPr>
              <a:t>questions</a:t>
            </a:r>
            <a:r>
              <a:rPr lang="en-US" sz="2600" dirty="0">
                <a:ea typeface="Cambria"/>
              </a:rPr>
              <a:t> for users.</a:t>
            </a:r>
            <a:endParaRPr lang="en-US" sz="2600" dirty="0">
              <a:solidFill>
                <a:srgbClr val="000000"/>
              </a:solidFill>
              <a:ea typeface="Cambria"/>
            </a:endParaRPr>
          </a:p>
          <a:p>
            <a:pPr lvl="1">
              <a:buFont typeface="Courier New,monospace"/>
              <a:buChar char="o"/>
            </a:pPr>
            <a:r>
              <a:rPr lang="en-US" sz="2600">
                <a:ea typeface="Cambria"/>
              </a:rPr>
              <a:t>Refine interface for ease of use.</a:t>
            </a:r>
            <a:endParaRPr lang="en-US" sz="2600">
              <a:solidFill>
                <a:srgbClr val="000000"/>
              </a:solidFill>
              <a:ea typeface="Cambria"/>
            </a:endParaRPr>
          </a:p>
          <a:p>
            <a:pPr>
              <a:buFont typeface="Wingdings 3,Sans-Serif"/>
              <a:buChar char=""/>
            </a:pPr>
            <a:r>
              <a:rPr lang="en-US" sz="2800" b="1">
                <a:ea typeface="Cambria"/>
              </a:rPr>
              <a:t>User-Specific Preferences:</a:t>
            </a:r>
            <a:endParaRPr lang="en-US" sz="2800">
              <a:solidFill>
                <a:srgbClr val="000000"/>
              </a:solidFill>
              <a:ea typeface="Cambria"/>
            </a:endParaRPr>
          </a:p>
          <a:p>
            <a:pPr lvl="1">
              <a:buFont typeface="Courier New,monospace"/>
              <a:buChar char="o"/>
            </a:pPr>
            <a:r>
              <a:rPr lang="en-US" sz="2600">
                <a:ea typeface="Cambria"/>
              </a:rPr>
              <a:t>Apply personalized settings for each user.</a:t>
            </a:r>
            <a:endParaRPr lang="en-US" sz="2600">
              <a:solidFill>
                <a:srgbClr val="000000"/>
              </a:solidFill>
              <a:ea typeface="Cambria"/>
            </a:endParaRPr>
          </a:p>
          <a:p>
            <a:pPr>
              <a:buFont typeface="Wingdings 3,Sans-Serif"/>
              <a:buChar char=""/>
            </a:pPr>
            <a:r>
              <a:rPr lang="en-US" sz="2800" b="1">
                <a:ea typeface="Cambria"/>
              </a:rPr>
              <a:t>Comprehensive Testing:</a:t>
            </a:r>
            <a:endParaRPr lang="en-US" sz="2800">
              <a:solidFill>
                <a:srgbClr val="000000"/>
              </a:solidFill>
              <a:ea typeface="Cambria"/>
            </a:endParaRPr>
          </a:p>
          <a:p>
            <a:pPr lvl="1">
              <a:buFont typeface="Courier New,monospace"/>
              <a:buChar char="o"/>
            </a:pPr>
            <a:r>
              <a:rPr lang="en-US" sz="2600">
                <a:ea typeface="Cambria"/>
              </a:rPr>
              <a:t>Test across platforms and devices.</a:t>
            </a:r>
            <a:endParaRPr lang="en-US" sz="2600">
              <a:solidFill>
                <a:srgbClr val="000000"/>
              </a:solidFill>
              <a:ea typeface="Cambria"/>
            </a:endParaRPr>
          </a:p>
          <a:p>
            <a:pPr lvl="1">
              <a:buFont typeface="Courier New,monospace"/>
              <a:buChar char="o"/>
            </a:pPr>
            <a:r>
              <a:rPr lang="en-US" sz="2600">
                <a:ea typeface="Cambria"/>
              </a:rPr>
              <a:t>Ensure accessibility and reliability.</a:t>
            </a:r>
            <a:endParaRPr lang="en-US" sz="2600">
              <a:solidFill>
                <a:srgbClr val="000000"/>
              </a:solidFill>
              <a:ea typeface="Cambria"/>
            </a:endParaRPr>
          </a:p>
          <a:p>
            <a:pPr>
              <a:buFont typeface="Wingdings 3,Sans-Serif"/>
              <a:buChar char=""/>
            </a:pPr>
            <a:endParaRPr lang="en-US" sz="2800" dirty="0">
              <a:solidFill>
                <a:srgbClr val="000000"/>
              </a:solidFill>
              <a:ea typeface="Cambria"/>
            </a:endParaRPr>
          </a:p>
          <a:p>
            <a:pPr>
              <a:buFont typeface="Wingdings 3"/>
              <a:buChar char=""/>
            </a:pPr>
            <a:endParaRPr lang="en-US" sz="2800" dirty="0">
              <a:solidFill>
                <a:srgbClr val="000000"/>
              </a:solidFill>
              <a:ea typeface="Cambria"/>
            </a:endParaRPr>
          </a:p>
          <a:p>
            <a:pPr>
              <a:buFont typeface="Wingdings 3"/>
              <a:buChar char=""/>
            </a:pPr>
            <a:endParaRPr lang="en-US" sz="2800" b="1" dirty="0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091193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85" y="595448"/>
            <a:ext cx="4798828" cy="868362"/>
          </a:xfrm>
        </p:spPr>
        <p:txBody>
          <a:bodyPr>
            <a:normAutofit fontScale="90000"/>
          </a:bodyPr>
          <a:lstStyle/>
          <a:p>
            <a:r>
              <a:rPr lang="en-US" b="1">
                <a:ea typeface="+mj-lt"/>
                <a:cs typeface="+mj-lt"/>
              </a:rPr>
              <a:t>Future Developments</a:t>
            </a:r>
            <a:endParaRPr lang="en-US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647" y="1139430"/>
            <a:ext cx="9865141" cy="481570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/>
              <a:buChar char=""/>
            </a:pPr>
            <a:r>
              <a:rPr lang="en-US" sz="2800" b="1">
                <a:ea typeface="+mn-lt"/>
                <a:cs typeface="+mn-lt"/>
              </a:rPr>
              <a:t>Persist Changes for Revisited Websites</a:t>
            </a:r>
            <a:r>
              <a:rPr lang="en-US" sz="2800">
                <a:ea typeface="+mn-lt"/>
                <a:cs typeface="+mn-lt"/>
              </a:rPr>
              <a:t>: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US" sz="2600">
                <a:ea typeface="+mn-lt"/>
                <a:cs typeface="+mn-lt"/>
              </a:rPr>
              <a:t>Save User preferences.</a:t>
            </a:r>
          </a:p>
          <a:p>
            <a:pPr lvl="1">
              <a:buFont typeface="Courier New"/>
              <a:buChar char="o"/>
            </a:pPr>
            <a:r>
              <a:rPr lang="en-US" sz="2600">
                <a:ea typeface="+mn-lt"/>
                <a:cs typeface="+mn-lt"/>
              </a:rPr>
              <a:t>Reapply the saved settings.</a:t>
            </a:r>
          </a:p>
          <a:p>
            <a:pPr>
              <a:buFont typeface="Wingdings 3,Sans-Serif"/>
              <a:buChar char=""/>
            </a:pPr>
            <a:r>
              <a:rPr lang="en-US" sz="2800" b="1">
                <a:solidFill>
                  <a:srgbClr val="404040"/>
                </a:solidFill>
                <a:ea typeface="+mn-lt"/>
                <a:cs typeface="+mn-lt"/>
              </a:rPr>
              <a:t>Enhance UI Personalization:</a:t>
            </a:r>
          </a:p>
          <a:p>
            <a:pPr lvl="1">
              <a:buFont typeface="Courier New,monospace"/>
              <a:buChar char="o"/>
            </a:pPr>
            <a:r>
              <a:rPr lang="en-US" sz="2600">
                <a:ea typeface="+mn-lt"/>
                <a:cs typeface="+mn-lt"/>
              </a:rPr>
              <a:t>Add featre to short sightness sers.</a:t>
            </a:r>
            <a:endParaRPr lang="en-US" sz="26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Font typeface="Wingdings 3,Sans-Serif"/>
              <a:buChar char=""/>
            </a:pPr>
            <a:r>
              <a:rPr lang="en-US" sz="2800" b="1">
                <a:ea typeface="Cambria"/>
              </a:rPr>
              <a:t>Improve model accuracy</a:t>
            </a:r>
            <a:endParaRPr lang="en-US" sz="2800">
              <a:solidFill>
                <a:srgbClr val="000000"/>
              </a:solidFill>
              <a:ea typeface="Cambria"/>
            </a:endParaRPr>
          </a:p>
          <a:p>
            <a:pPr>
              <a:buFont typeface="Wingdings 3,Sans-Serif"/>
              <a:buChar char=""/>
            </a:pPr>
            <a:r>
              <a:rPr lang="en-US" sz="2800" b="1">
                <a:solidFill>
                  <a:srgbClr val="404040"/>
                </a:solidFill>
                <a:ea typeface="Cambria"/>
              </a:rPr>
              <a:t>Testing</a:t>
            </a:r>
            <a:endParaRPr lang="en-US" sz="2800">
              <a:solidFill>
                <a:srgbClr val="000000"/>
              </a:solidFill>
              <a:ea typeface="Cambria"/>
            </a:endParaRPr>
          </a:p>
          <a:p>
            <a:pPr lvl="1">
              <a:buFont typeface="Courier New,monospace"/>
              <a:buChar char="o"/>
            </a:pPr>
            <a:r>
              <a:rPr lang="en-US" sz="2600">
                <a:solidFill>
                  <a:srgbClr val="404040"/>
                </a:solidFill>
                <a:ea typeface="Cambria"/>
              </a:rPr>
              <a:t>Test across various platforms.</a:t>
            </a:r>
            <a:endParaRPr lang="en-US"/>
          </a:p>
          <a:p>
            <a:pPr marL="0" indent="0">
              <a:buNone/>
            </a:pPr>
            <a:endParaRPr lang="en-US" sz="2800" b="1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IT21324406 </a:t>
            </a:r>
            <a:r>
              <a:rPr lang="en-US" sz="1800" b="1">
                <a:solidFill>
                  <a:schemeClr val="tx1"/>
                </a:solidFill>
              </a:rPr>
              <a:t>| </a:t>
            </a:r>
            <a:r>
              <a:rPr lang="en-US" b="1">
                <a:solidFill>
                  <a:schemeClr val="tx1"/>
                </a:solidFill>
              </a:rPr>
              <a:t>Silva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b="1">
                <a:solidFill>
                  <a:schemeClr val="tx1"/>
                </a:solidFill>
              </a:rPr>
              <a:t>H.S.N.</a:t>
            </a:r>
            <a:r>
              <a:rPr lang="en-US" sz="1800" b="1">
                <a:solidFill>
                  <a:schemeClr val="tx1"/>
                </a:solidFill>
              </a:rPr>
              <a:t> | 24-25J-296</a:t>
            </a:r>
          </a:p>
        </p:txBody>
      </p:sp>
    </p:spTree>
    <p:extLst>
      <p:ext uri="{BB962C8B-B14F-4D97-AF65-F5344CB8AC3E}">
        <p14:creationId xmlns:p14="http://schemas.microsoft.com/office/powerpoint/2010/main" val="2418969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3" y="0"/>
            <a:ext cx="3487479" cy="703521"/>
          </a:xfrm>
        </p:spPr>
        <p:txBody>
          <a:bodyPr/>
          <a:lstStyle/>
          <a:p>
            <a:r>
              <a:rPr lang="en-US" b="1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3" y="960483"/>
            <a:ext cx="11250084" cy="566360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[1] M. Sili, M. </a:t>
            </a:r>
            <a:r>
              <a:rPr lang="en-US" err="1">
                <a:solidFill>
                  <a:schemeClr val="tx1"/>
                </a:solidFill>
              </a:rPr>
              <a:t>Garschall</a:t>
            </a:r>
            <a:r>
              <a:rPr lang="en-US">
                <a:solidFill>
                  <a:schemeClr val="tx1"/>
                </a:solidFill>
              </a:rPr>
              <a:t>, M. </a:t>
            </a:r>
            <a:r>
              <a:rPr lang="en-US" err="1">
                <a:solidFill>
                  <a:schemeClr val="tx1"/>
                </a:solidFill>
              </a:rPr>
              <a:t>Morandell</a:t>
            </a:r>
            <a:r>
              <a:rPr lang="en-US">
                <a:solidFill>
                  <a:schemeClr val="tx1"/>
                </a:solidFill>
              </a:rPr>
              <a:t>, S. Hanke, and C. Mayer, "Personalization in the User Interaction Design," in HCI 2016, Part I, LNCS 9731, Springer, 2016, pp. 198–207. DOI: 10.1007/978-3-319-39510-4_19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[2] M. C. </a:t>
            </a:r>
            <a:r>
              <a:rPr lang="en-US" err="1">
                <a:solidFill>
                  <a:schemeClr val="tx1"/>
                </a:solidFill>
              </a:rPr>
              <a:t>Schraefel</a:t>
            </a:r>
            <a:r>
              <a:rPr lang="en-US">
                <a:solidFill>
                  <a:schemeClr val="tx1"/>
                </a:solidFill>
              </a:rPr>
              <a:t>, "Building Dynamic Systems for Universal Usability: The Value of User Experience Design," in Universal Access in Human-Computer Interaction. Design and Development Methods for Universal Access, Springer, 2015, pp. 47–56. DOI: 10.1007/978-3-319-18374-9_5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[3] T. Jokela and K. H. Tammi, "User Experiences in Context-Aware Mobile Applications," in Human-Computer Interaction – INTERACT 2015, Springer, 2015, pp. 36–44. DOI: 10.1007/978-3-319-18374-9_5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[4] M. Monteiro-Guerra, et al., "Personalization in Real-Time Physical Activity Coaching," IEEE Journal of Biomedical and Health Informatics, vol. 23, no. 1, pp. 1-12, 2019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[5] F. </a:t>
            </a:r>
            <a:r>
              <a:rPr lang="en-US" err="1">
                <a:solidFill>
                  <a:schemeClr val="tx1"/>
                </a:solidFill>
              </a:rPr>
              <a:t>Villaça</a:t>
            </a:r>
            <a:r>
              <a:rPr lang="en-US">
                <a:solidFill>
                  <a:schemeClr val="tx1"/>
                </a:solidFill>
              </a:rPr>
              <a:t>, et al., "Analyzing the Usability and User Experience of Telemonitoring Systems for Chronic Patients," Journal of Biomedical and Health Informatics, vol. 21, no. 1, pp. 1-12, 2017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</a:rPr>
              <a:t>[6] T. Nieminen, et al., "Designing a Context-Aware Mobile Application for Real-Time Physical Activity Coaching," IEEE Journal of Biomedical and Health Informatics, vol. 20, no. 1, pp. 1-12, 2016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14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960" y="234293"/>
            <a:ext cx="9918356" cy="831682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dobe Devanagari"/>
              </a:rPr>
              <a:t>Overall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1295400"/>
            <a:ext cx="4419600" cy="704959"/>
          </a:xfrm>
        </p:spPr>
        <p:txBody>
          <a:bodyPr>
            <a:normAutofit/>
          </a:bodyPr>
          <a:lstStyle/>
          <a:p>
            <a:pPr algn="l"/>
            <a:r>
              <a:rPr lang="en-US" b="1" u="sng"/>
              <a:t>Research Questions</a:t>
            </a:r>
          </a:p>
          <a:p>
            <a:pPr algn="l"/>
            <a:endParaRPr lang="en-US" sz="1600" b="1" u="sng"/>
          </a:p>
          <a:p>
            <a:pPr algn="l"/>
            <a:endParaRPr lang="en-US" sz="1400" b="1" u="sng">
              <a:solidFill>
                <a:schemeClr val="tx1"/>
              </a:solidFill>
            </a:endParaRPr>
          </a:p>
          <a:p>
            <a:pPr algn="l"/>
            <a:endParaRPr lang="en-US" sz="2000" b="1" u="sng"/>
          </a:p>
          <a:p>
            <a:pPr algn="l"/>
            <a:endParaRPr lang="en-US" sz="2000" b="1" u="sng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E81D569-ECFE-2B81-D144-3284380A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7728" y="1824681"/>
            <a:ext cx="9677400" cy="4467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latin typeface="+mj-lt"/>
              </a:rPr>
              <a:t>What are the best practices for integrating user feedback into the AI system for continuous improvement?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can AI-driven personalization improve overall user satisfaction and engagement?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can user feedback be quantitatively and qualitatively measured to assess the system's performance? 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types of feedback mechanisms can be integrated to facilitate continuous learning and improvement of the AI system? </a:t>
            </a:r>
          </a:p>
        </p:txBody>
      </p:sp>
    </p:spTree>
    <p:extLst>
      <p:ext uri="{BB962C8B-B14F-4D97-AF65-F5344CB8AC3E}">
        <p14:creationId xmlns:p14="http://schemas.microsoft.com/office/powerpoint/2010/main" val="3507255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065" y="321692"/>
            <a:ext cx="8929816" cy="810806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dobe Devanagari"/>
              </a:rPr>
              <a:t>Overall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1295400"/>
            <a:ext cx="4419600" cy="704959"/>
          </a:xfrm>
        </p:spPr>
        <p:txBody>
          <a:bodyPr>
            <a:normAutofit/>
          </a:bodyPr>
          <a:lstStyle/>
          <a:p>
            <a:pPr algn="l"/>
            <a:r>
              <a:rPr lang="en-US" b="1" u="sng"/>
              <a:t>Research Questions</a:t>
            </a:r>
          </a:p>
          <a:p>
            <a:pPr algn="l"/>
            <a:endParaRPr lang="en-US" sz="1600" b="1" u="sng"/>
          </a:p>
          <a:p>
            <a:pPr algn="l"/>
            <a:endParaRPr lang="en-US" sz="1400" b="1" u="sng">
              <a:solidFill>
                <a:schemeClr val="tx1"/>
              </a:solidFill>
            </a:endParaRPr>
          </a:p>
          <a:p>
            <a:pPr algn="l"/>
            <a:endParaRPr lang="en-US" sz="2000" b="1" u="sng"/>
          </a:p>
          <a:p>
            <a:pPr algn="l"/>
            <a:endParaRPr lang="en-US" sz="2000" b="1" u="sng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E81D569-ECFE-2B81-D144-3284380A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858958"/>
            <a:ext cx="10006913" cy="279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can reinforcement learning be used to enhance the personalization process based on user feedback?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can AI-based mechanisms be used to dynamically adjust UI variants in response to evolving user preferences?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607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762001"/>
            <a:ext cx="8771860" cy="685800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dobe Devanagari"/>
              </a:rPr>
              <a:t>Research Project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14AB9D7-00BD-ACE9-A156-D6963B61E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0497" y="1447443"/>
            <a:ext cx="3519616" cy="8179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+mj-lt"/>
              </a:rPr>
              <a:t>Main Objective</a:t>
            </a:r>
            <a:endParaRPr lang="en-US" altLang="en-US" sz="2800" b="1" i="0" u="none" strike="noStrike" cap="none" normalizeH="0" baseline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Calibri"/>
              <a:cs typeface="Calibri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413F9113-CCBB-AF81-91E7-A3F4FB6B43DE}"/>
              </a:ext>
            </a:extLst>
          </p:cNvPr>
          <p:cNvSpPr txBox="1">
            <a:spLocks/>
          </p:cNvSpPr>
          <p:nvPr/>
        </p:nvSpPr>
        <p:spPr>
          <a:xfrm>
            <a:off x="1905000" y="2295939"/>
            <a:ext cx="7162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06859D4C-2308-000B-9F09-D4F7F74E7ED5}"/>
              </a:ext>
            </a:extLst>
          </p:cNvPr>
          <p:cNvSpPr txBox="1">
            <a:spLocks/>
          </p:cNvSpPr>
          <p:nvPr/>
        </p:nvSpPr>
        <p:spPr>
          <a:xfrm>
            <a:off x="1752600" y="2272748"/>
            <a:ext cx="10084904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en-US" sz="2400">
              <a:solidFill>
                <a:schemeClr val="tx1"/>
              </a:solidFill>
              <a:latin typeface="+mj-lt"/>
            </a:endParaRP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>
                <a:solidFill>
                  <a:schemeClr val="tx1"/>
                </a:solidFill>
              </a:rPr>
              <a:t>The project’s goal is to create an AI system that personalizes software interfaces in real-time. </a:t>
            </a: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>
                <a:solidFill>
                  <a:schemeClr val="tx1"/>
                </a:solidFill>
              </a:rPr>
              <a:t>It adjusts based on user behavior, preferences, and feedback to boost satisfaction and engagement by tailoring the software environment to individual needs.</a:t>
            </a:r>
          </a:p>
          <a:p>
            <a:pPr marL="457200" indent="-457200" algn="l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800" b="1">
              <a:solidFill>
                <a:schemeClr val="tx1"/>
              </a:solidFill>
              <a:latin typeface="+mj-lt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b="1">
              <a:solidFill>
                <a:schemeClr val="tx1"/>
              </a:solidFill>
              <a:latin typeface="+mj-lt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5649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762001"/>
            <a:ext cx="10611293" cy="685800"/>
          </a:xfrm>
        </p:spPr>
        <p:txBody>
          <a:bodyPr>
            <a:normAutofit fontScale="90000"/>
          </a:bodyPr>
          <a:lstStyle/>
          <a:p>
            <a:r>
              <a:rPr lang="en-US" b="1"/>
              <a:t>Research</a:t>
            </a:r>
            <a:r>
              <a:rPr lang="en-US"/>
              <a:t> </a:t>
            </a:r>
            <a:r>
              <a:rPr lang="en-US" b="1"/>
              <a:t>Project</a:t>
            </a:r>
            <a:r>
              <a:rPr lang="en-US"/>
              <a:t> </a:t>
            </a:r>
            <a:r>
              <a:rPr lang="en-US" b="1"/>
              <a:t>Sub</a:t>
            </a:r>
            <a:r>
              <a:rPr lang="en-US"/>
              <a:t> </a:t>
            </a:r>
            <a:r>
              <a:rPr lang="en-US" b="1"/>
              <a:t>-</a:t>
            </a:r>
            <a:r>
              <a:rPr lang="en-US"/>
              <a:t> </a:t>
            </a:r>
            <a:r>
              <a:rPr lang="en-US" b="1"/>
              <a:t>Objectives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71B2434F-D9FD-3F71-D69D-93AEA2AA9DAE}"/>
              </a:ext>
            </a:extLst>
          </p:cNvPr>
          <p:cNvSpPr txBox="1">
            <a:spLocks/>
          </p:cNvSpPr>
          <p:nvPr/>
        </p:nvSpPr>
        <p:spPr>
          <a:xfrm>
            <a:off x="1600200" y="1523999"/>
            <a:ext cx="9753600" cy="3886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en-US" sz="2400">
              <a:solidFill>
                <a:schemeClr val="tx1"/>
              </a:solidFill>
              <a:latin typeface="+mj-lt"/>
            </a:endParaRP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>
                <a:solidFill>
                  <a:schemeClr val="tx1"/>
                </a:solidFill>
              </a:rPr>
              <a:t>Adjusts UI/UX based on user behavior and preferences.</a:t>
            </a: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>
                <a:solidFill>
                  <a:schemeClr val="tx1"/>
                </a:solidFill>
              </a:rPr>
              <a:t>Tailors experiences to boost satisfaction and interaction.</a:t>
            </a: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>
                <a:solidFill>
                  <a:schemeClr val="tx1"/>
                </a:solidFill>
              </a:rPr>
              <a:t>Adapts software environment to individual needs.</a:t>
            </a: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>
                <a:solidFill>
                  <a:schemeClr val="tx1"/>
                </a:solidFill>
              </a:rPr>
              <a:t>Utilizes probabilistic models and reinforcement learning for adaptability.</a:t>
            </a: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>
                <a:solidFill>
                  <a:schemeClr val="tx1"/>
                </a:solidFill>
              </a:rPr>
              <a:t>Improves browsing for users with visual disabilities.</a:t>
            </a:r>
          </a:p>
          <a:p>
            <a:pPr marL="457200" indent="-457200" algn="l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800" b="1">
              <a:solidFill>
                <a:schemeClr val="tx1"/>
              </a:solidFill>
              <a:latin typeface="+mj-lt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b="1">
              <a:solidFill>
                <a:schemeClr val="tx1"/>
              </a:solidFill>
              <a:latin typeface="+mj-lt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7121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81001"/>
            <a:ext cx="8654902" cy="762000"/>
          </a:xfrm>
        </p:spPr>
        <p:txBody>
          <a:bodyPr>
            <a:normAutofit fontScale="90000"/>
          </a:bodyPr>
          <a:lstStyle/>
          <a:p>
            <a:r>
              <a:rPr lang="en-US" b="1"/>
              <a:t>Overall</a:t>
            </a:r>
            <a:r>
              <a:rPr lang="en-US"/>
              <a:t> </a:t>
            </a:r>
            <a:r>
              <a:rPr lang="en-US" b="1"/>
              <a:t>System</a:t>
            </a:r>
            <a:r>
              <a:rPr lang="en-US"/>
              <a:t> </a:t>
            </a:r>
            <a:r>
              <a:rPr lang="en-US" b="1"/>
              <a:t>Diagram</a:t>
            </a:r>
          </a:p>
        </p:txBody>
      </p:sp>
      <p:pic>
        <p:nvPicPr>
          <p:cNvPr id="9" name="Picture 8" descr="A diagram of a company&#10;&#10;Description automatically generated">
            <a:extLst>
              <a:ext uri="{FF2B5EF4-FFF2-40B4-BE49-F238E27FC236}">
                <a16:creationId xmlns:a16="http://schemas.microsoft.com/office/drawing/2014/main" id="{4BB76CD7-22A5-D1E6-316D-1D76AB446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19200"/>
            <a:ext cx="7086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2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IT21324406 | Silva H.S.N</a:t>
            </a: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Software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589212" y="619516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IT21324406</a:t>
            </a:r>
            <a:r>
              <a:rPr lang="en-US" sz="1800">
                <a:solidFill>
                  <a:schemeClr val="tx1"/>
                </a:solidFill>
              </a:rPr>
              <a:t>   |   Silva H.S.N |  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8" name="Picture 7" descr="A person with long hair wearing a white shirt&#10;&#10;Description automatically generated">
            <a:extLst>
              <a:ext uri="{FF2B5EF4-FFF2-40B4-BE49-F238E27FC236}">
                <a16:creationId xmlns:a16="http://schemas.microsoft.com/office/drawing/2014/main" id="{2D53A25C-CFCC-3388-89D0-08B56418E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52399"/>
            <a:ext cx="1991139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Wis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3" ma:contentTypeDescription="Create a new document." ma:contentTypeScope="" ma:versionID="82e70f973760d71ce5f1e502bb013d03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4d1e6b93f11312e598310e1d6362e66b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5CA678B0-043D-45C1-B787-4E271283404C}"/>
</file>

<file path=customXml/itemProps2.xml><?xml version="1.0" encoding="utf-8"?>
<ds:datastoreItem xmlns:ds="http://schemas.openxmlformats.org/officeDocument/2006/customXml" ds:itemID="{C036021D-8A83-464A-9F52-86519E75EE91}"/>
</file>

<file path=customXml/itemProps3.xml><?xml version="1.0" encoding="utf-8"?>
<ds:datastoreItem xmlns:ds="http://schemas.openxmlformats.org/officeDocument/2006/customXml" ds:itemID="{8C8D84B8-99E5-4EE1-A093-A71D6F9E6902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Wisp</vt:lpstr>
      <vt:lpstr>AI system personalizes software interfaces in real time using user behavior and feedback</vt:lpstr>
      <vt:lpstr>Introduction to Overall Research Project</vt:lpstr>
      <vt:lpstr>Overall Research Project</vt:lpstr>
      <vt:lpstr>Overall Research Project</vt:lpstr>
      <vt:lpstr>Overall Research Project</vt:lpstr>
      <vt:lpstr>Research Project Objectives</vt:lpstr>
      <vt:lpstr>Research Project Sub - Objectives</vt:lpstr>
      <vt:lpstr>Overall System Diagram</vt:lpstr>
      <vt:lpstr>IT21324406 | Silva H.S.N </vt:lpstr>
      <vt:lpstr>Software User Interface Personalization through User Feedback</vt:lpstr>
      <vt:lpstr>Challenges in Real-Time Personalization  </vt:lpstr>
      <vt:lpstr>System Solution </vt:lpstr>
      <vt:lpstr>Tools &amp; Methods</vt:lpstr>
      <vt:lpstr>Future Developments</vt:lpstr>
      <vt:lpstr>System Diagram</vt:lpstr>
      <vt:lpstr>Methodology</vt:lpstr>
      <vt:lpstr>IT21215360 | Rosa M.D</vt:lpstr>
      <vt:lpstr>Software User Interface Personalization through User Behavior</vt:lpstr>
      <vt:lpstr>Challenges in Real-Time  Personalization</vt:lpstr>
      <vt:lpstr>System Solution </vt:lpstr>
      <vt:lpstr>Tools &amp; Methods</vt:lpstr>
      <vt:lpstr>Future Developments</vt:lpstr>
      <vt:lpstr>System Diagram</vt:lpstr>
      <vt:lpstr>Methodology</vt:lpstr>
      <vt:lpstr>IT17117210 | SaNDUN Geemal H.L</vt:lpstr>
      <vt:lpstr>Improving Browsing Experience for Users with Visual Disabilities</vt:lpstr>
      <vt:lpstr>Specific and Sub Objectives</vt:lpstr>
      <vt:lpstr>System Diagram</vt:lpstr>
      <vt:lpstr>Methodology</vt:lpstr>
      <vt:lpstr>System Solution </vt:lpstr>
      <vt:lpstr>Tools &amp; Methods</vt:lpstr>
      <vt:lpstr>Future Developments</vt:lpstr>
      <vt:lpstr>Future Developments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system personalizes software interfaces in real time using user behavior and feedback</dc:title>
  <dc:creator>Silva H.S.N. it21324406</dc:creator>
  <cp:revision>28</cp:revision>
  <dcterms:created xsi:type="dcterms:W3CDTF">2024-08-03T10:01:55Z</dcterms:created>
  <dcterms:modified xsi:type="dcterms:W3CDTF">2024-12-07T05:23:49Z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